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2" r:id="rId3"/>
    <p:sldId id="285" r:id="rId4"/>
    <p:sldId id="258" r:id="rId5"/>
    <p:sldId id="257" r:id="rId6"/>
    <p:sldId id="273" r:id="rId7"/>
    <p:sldId id="260" r:id="rId8"/>
    <p:sldId id="259" r:id="rId9"/>
    <p:sldId id="283" r:id="rId10"/>
    <p:sldId id="286" r:id="rId11"/>
    <p:sldId id="261" r:id="rId12"/>
    <p:sldId id="262" r:id="rId13"/>
    <p:sldId id="278" r:id="rId14"/>
    <p:sldId id="263" r:id="rId15"/>
    <p:sldId id="264" r:id="rId16"/>
    <p:sldId id="280" r:id="rId17"/>
    <p:sldId id="266" r:id="rId18"/>
    <p:sldId id="267" r:id="rId19"/>
    <p:sldId id="279" r:id="rId20"/>
    <p:sldId id="268" r:id="rId21"/>
    <p:sldId id="269" r:id="rId22"/>
    <p:sldId id="276" r:id="rId23"/>
    <p:sldId id="270" r:id="rId24"/>
    <p:sldId id="271" r:id="rId25"/>
    <p:sldId id="281" r:id="rId26"/>
    <p:sldId id="274" r:id="rId27"/>
    <p:sldId id="282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83" d="100"/>
          <a:sy n="83" d="100"/>
        </p:scale>
        <p:origin x="-145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DF19-B631-49B8-A1D8-952A587B31B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0FC-3D32-48E8-8308-294124CFE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26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DF19-B631-49B8-A1D8-952A587B31B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0FC-3D32-48E8-8308-294124CFE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59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DF19-B631-49B8-A1D8-952A587B31B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0FC-3D32-48E8-8308-294124CFE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12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DF19-B631-49B8-A1D8-952A587B31B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0FC-3D32-48E8-8308-294124CFE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35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DF19-B631-49B8-A1D8-952A587B31B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0FC-3D32-48E8-8308-294124CFE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17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DF19-B631-49B8-A1D8-952A587B31B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0FC-3D32-48E8-8308-294124CFE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32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DF19-B631-49B8-A1D8-952A587B31B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0FC-3D32-48E8-8308-294124CFE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38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DF19-B631-49B8-A1D8-952A587B31B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0FC-3D32-48E8-8308-294124CFE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8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DF19-B631-49B8-A1D8-952A587B31B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0FC-3D32-48E8-8308-294124CFE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4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DF19-B631-49B8-A1D8-952A587B31B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0FC-3D32-48E8-8308-294124CFE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6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DF19-B631-49B8-A1D8-952A587B31B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0FC-3D32-48E8-8308-294124CFE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99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DF19-B631-49B8-A1D8-952A587B31B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480FC-3D32-48E8-8308-294124CFE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64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f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7664" y="332656"/>
            <a:ext cx="6400800" cy="1752600"/>
          </a:xfrm>
          <a:solidFill>
            <a:schemeClr val="lt1">
              <a:alpha val="6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LA MEMORIA RENDE LIBERI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RIFLESSIONI PER IMMAGINI 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DEGLI ALUNNI DELLA SCUOLA PRIMARIA E 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SECONDARIA DI PRIMO GRADO 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DI RENDE CENTRO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54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2000"/>
                    </a14:imgEffect>
                  </a14:imgLayer>
                </a14:imgProps>
              </a:ext>
            </a:extLst>
          </a:blip>
          <a:srcRect/>
          <a:stretch>
            <a:fillRect l="-9000" t="-3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4176464" cy="432048"/>
          </a:xfrm>
          <a:solidFill>
            <a:srgbClr val="C00000"/>
          </a:solidFill>
          <a:ln w="1905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Corsi e ricorsi storici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595176" y="6317596"/>
            <a:ext cx="2535104" cy="5232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Enrico Nudo, III B - Scuola Secondaria di primo grado 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8447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6131024" cy="77809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LIA LEVI 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8840"/>
            <a:ext cx="3086112" cy="4680520"/>
          </a:xfrm>
          <a:prstGeom prst="rect">
            <a:avLst/>
          </a:prstGeom>
          <a:effectLst>
            <a:glow rad="266700">
              <a:schemeClr val="accent5">
                <a:alpha val="85000"/>
              </a:schemeClr>
            </a:glow>
          </a:effectLst>
        </p:spPr>
      </p:pic>
      <p:sp>
        <p:nvSpPr>
          <p:cNvPr id="5" name="CasellaDiTesto 4"/>
          <p:cNvSpPr txBox="1"/>
          <p:nvPr/>
        </p:nvSpPr>
        <p:spPr>
          <a:xfrm>
            <a:off x="14912" y="6260109"/>
            <a:ext cx="2304256" cy="584775"/>
          </a:xfrm>
          <a:prstGeom prst="rect">
            <a:avLst/>
          </a:prstGeom>
          <a:solidFill>
            <a:srgbClr val="FF99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Alunni 5 A Scuola Primaria - plesso di Surdo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2180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11000"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131024" cy="77809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Carta d’identità</a:t>
            </a:r>
            <a:endParaRPr lang="it-IT" dirty="0"/>
          </a:p>
        </p:txBody>
      </p:sp>
      <p:pic>
        <p:nvPicPr>
          <p:cNvPr id="5" name="Immagine 4" descr="Immagine che contiene testo&#10;&#10;Descrizione generata automaticamente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8773"/>
            <a:ext cx="3384376" cy="5799227"/>
          </a:xfrm>
          <a:prstGeom prst="rect">
            <a:avLst/>
          </a:prstGeom>
          <a:effectLst>
            <a:glow rad="279400">
              <a:schemeClr val="accent1"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CasellaDiTesto 3"/>
          <p:cNvSpPr txBox="1"/>
          <p:nvPr/>
        </p:nvSpPr>
        <p:spPr>
          <a:xfrm>
            <a:off x="0" y="6250965"/>
            <a:ext cx="2304256" cy="584775"/>
          </a:xfrm>
          <a:prstGeom prst="rect">
            <a:avLst/>
          </a:prstGeom>
          <a:solidFill>
            <a:srgbClr val="FF99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Alunni 5 A Scuola Primaria - plesso di Surdo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2475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rcRect/>
          <a:stretch>
            <a:fillRect l="-2000" t="-14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2592288" cy="648072"/>
          </a:xfrm>
          <a:solidFill>
            <a:srgbClr val="800000"/>
          </a:solidFill>
          <a:ln>
            <a:solidFill>
              <a:schemeClr val="bg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Omologazione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94688" y="6237312"/>
            <a:ext cx="2535104" cy="52322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Alessio Costantino, III D - Scuola Secondaria di primo grado 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6616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571184" cy="850106"/>
          </a:xfrm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ANDRA E TATIANA BUCCI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6250965"/>
            <a:ext cx="2555776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Alunni 5 A Scuola Primaria - plesso di Saporito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7444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39136" cy="792088"/>
          </a:xfrm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Carta d’identità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  <a14:imgEffect>
                      <a14:brightnessContrast bright="4000" contras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7744" y="2708920"/>
            <a:ext cx="5511934" cy="4018790"/>
          </a:xfrm>
          <a:prstGeom prst="rect">
            <a:avLst/>
          </a:prstGeom>
          <a:effectLst>
            <a:glow rad="419100">
              <a:schemeClr val="tx2">
                <a:alpha val="58000"/>
              </a:schemeClr>
            </a:glow>
          </a:effectLst>
        </p:spPr>
      </p:pic>
      <p:sp>
        <p:nvSpPr>
          <p:cNvPr id="5" name="CasellaDiTesto 4"/>
          <p:cNvSpPr txBox="1"/>
          <p:nvPr/>
        </p:nvSpPr>
        <p:spPr>
          <a:xfrm>
            <a:off x="0" y="6250965"/>
            <a:ext cx="2555776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Alunni 5 A Scuola Primaria - plesso di Saporito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5161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6000" r="-2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680" y="0"/>
            <a:ext cx="6131024" cy="634082"/>
          </a:xfrm>
          <a:solidFill>
            <a:schemeClr val="accent2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Un mondo senza differenze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595176" y="6317596"/>
            <a:ext cx="2535104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Eliana Longobucco, III D - Scuola Secondaria di primo grado 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9474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355160" cy="7780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ANNE FRANK </a:t>
            </a:r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9288" y="1700808"/>
            <a:ext cx="3767336" cy="4708664"/>
          </a:xfrm>
          <a:prstGeom prst="rect">
            <a:avLst/>
          </a:prstGeom>
          <a:effectLst>
            <a:glow rad="558800">
              <a:srgbClr val="002060">
                <a:alpha val="40000"/>
              </a:srgbClr>
            </a:glow>
          </a:effectLst>
        </p:spPr>
      </p:pic>
      <p:sp>
        <p:nvSpPr>
          <p:cNvPr id="4" name="CasellaDiTesto 3"/>
          <p:cNvSpPr txBox="1"/>
          <p:nvPr/>
        </p:nvSpPr>
        <p:spPr>
          <a:xfrm>
            <a:off x="6382520" y="6273225"/>
            <a:ext cx="2736304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Alunni 5B Scuola Primaria plesso di S</a:t>
            </a:r>
            <a:r>
              <a:rPr lang="it-IT" sz="1600" dirty="0"/>
              <a:t>. Agostino </a:t>
            </a:r>
          </a:p>
        </p:txBody>
      </p:sp>
    </p:spTree>
    <p:extLst>
      <p:ext uri="{BB962C8B-B14F-4D97-AF65-F5344CB8AC3E}">
        <p14:creationId xmlns:p14="http://schemas.microsoft.com/office/powerpoint/2010/main" val="10043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355160" cy="7780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Carta d’identità</a:t>
            </a:r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437920"/>
            <a:ext cx="3743816" cy="40853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CasellaDiTesto 3"/>
          <p:cNvSpPr txBox="1"/>
          <p:nvPr/>
        </p:nvSpPr>
        <p:spPr>
          <a:xfrm>
            <a:off x="6382520" y="6273225"/>
            <a:ext cx="2736304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Alunni 5B Scuola Primaria plesso di S</a:t>
            </a:r>
            <a:r>
              <a:rPr lang="it-IT" sz="1600" dirty="0"/>
              <a:t>. Agostino </a:t>
            </a:r>
          </a:p>
        </p:txBody>
      </p:sp>
    </p:spTree>
    <p:extLst>
      <p:ext uri="{BB962C8B-B14F-4D97-AF65-F5344CB8AC3E}">
        <p14:creationId xmlns:p14="http://schemas.microsoft.com/office/powerpoint/2010/main" val="10940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2000"/>
                    </a14:imgEffect>
                  </a14:imgLayer>
                </a14:imgProps>
              </a:ext>
            </a:extLst>
          </a:blip>
          <a:srcRect/>
          <a:stretch>
            <a:fillRect t="-15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3275856" cy="764704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2400" dirty="0" smtClean="0"/>
              <a:t>Effetti dell’omologazione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595176" y="6317596"/>
            <a:ext cx="2535104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Anna Fedele, III D - Scuola Secondaria di primo grado 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663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4000"/>
                    </a14:imgEffect>
                  </a14:imgLayer>
                </a14:imgProps>
              </a:ext>
            </a:extLst>
          </a:blip>
          <a:srcRect/>
          <a:stretch>
            <a:fillRect l="-9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6237312"/>
            <a:ext cx="273630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Nicoletta </a:t>
            </a:r>
            <a:r>
              <a:rPr lang="it-IT" sz="1400" dirty="0" err="1" smtClean="0"/>
              <a:t>Shaermanov</a:t>
            </a:r>
            <a:r>
              <a:rPr lang="it-IT" sz="1400" dirty="0" smtClean="0"/>
              <a:t>, III D  - Scuola Secondaria di primo grado 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53166"/>
            <a:ext cx="345638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Incubi in bianco e nero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856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923112" cy="850106"/>
          </a:xfrm>
          <a:solidFill>
            <a:srgbClr val="CC000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LILIANA SEGRE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76" y="1628800"/>
            <a:ext cx="2620541" cy="5085184"/>
          </a:xfrm>
          <a:prstGeom prst="rect">
            <a:avLst/>
          </a:prstGeom>
          <a:effectLst>
            <a:glow rad="241300">
              <a:schemeClr val="accent2">
                <a:alpha val="90000"/>
              </a:schemeClr>
            </a:glow>
          </a:effectLst>
        </p:spPr>
      </p:pic>
      <p:sp>
        <p:nvSpPr>
          <p:cNvPr id="5" name="CasellaDiTesto 4"/>
          <p:cNvSpPr txBox="1"/>
          <p:nvPr/>
        </p:nvSpPr>
        <p:spPr>
          <a:xfrm>
            <a:off x="6382520" y="6273225"/>
            <a:ext cx="2736304" cy="584775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Alunni 5A Scuola Primaria plesso di S</a:t>
            </a:r>
            <a:r>
              <a:rPr lang="it-IT" sz="1600" dirty="0"/>
              <a:t>. Agostino </a:t>
            </a:r>
          </a:p>
        </p:txBody>
      </p:sp>
    </p:spTree>
    <p:extLst>
      <p:ext uri="{BB962C8B-B14F-4D97-AF65-F5344CB8AC3E}">
        <p14:creationId xmlns:p14="http://schemas.microsoft.com/office/powerpoint/2010/main" val="15909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923112" cy="850106"/>
          </a:xfrm>
          <a:solidFill>
            <a:srgbClr val="CC000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Carta d’identità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08021" y="2044325"/>
            <a:ext cx="4437111" cy="3462045"/>
          </a:xfrm>
          <a:prstGeom prst="rect">
            <a:avLst/>
          </a:prstGeom>
          <a:effectLst>
            <a:glow rad="165100">
              <a:schemeClr val="accent2">
                <a:alpha val="91000"/>
              </a:schemeClr>
            </a:glow>
          </a:effectLst>
        </p:spPr>
      </p:pic>
      <p:sp>
        <p:nvSpPr>
          <p:cNvPr id="4" name="CasellaDiTesto 3"/>
          <p:cNvSpPr txBox="1"/>
          <p:nvPr/>
        </p:nvSpPr>
        <p:spPr>
          <a:xfrm>
            <a:off x="6382520" y="6273225"/>
            <a:ext cx="2736304" cy="584775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Alunni 5A Scuola Primaria plesso di S</a:t>
            </a:r>
            <a:r>
              <a:rPr lang="it-IT" sz="1600" dirty="0"/>
              <a:t>. Agostino </a:t>
            </a:r>
          </a:p>
        </p:txBody>
      </p:sp>
    </p:spTree>
    <p:extLst>
      <p:ext uri="{BB962C8B-B14F-4D97-AF65-F5344CB8AC3E}">
        <p14:creationId xmlns:p14="http://schemas.microsoft.com/office/powerpoint/2010/main" val="41179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3240360" cy="720080"/>
          </a:xfrm>
          <a:solidFill>
            <a:srgbClr val="FF9900"/>
          </a:solidFill>
          <a:ln w="190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Il potere della parola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6000"/>
                    </a14:imgEffect>
                    <a14:imgEffect>
                      <a14:brightnessContrast bright="-2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0648"/>
            <a:ext cx="4914900" cy="6362700"/>
          </a:xfrm>
          <a:prstGeom prst="rect">
            <a:avLst/>
          </a:prstGeom>
          <a:ln w="25400">
            <a:solidFill>
              <a:srgbClr val="FF9900"/>
            </a:solidFill>
          </a:ln>
          <a:effectLst>
            <a:glow rad="152400">
              <a:srgbClr val="FF9900">
                <a:alpha val="81000"/>
              </a:srgbClr>
            </a:glow>
          </a:effectLst>
        </p:spPr>
      </p:pic>
      <p:sp>
        <p:nvSpPr>
          <p:cNvPr id="5" name="CasellaDiTesto 4"/>
          <p:cNvSpPr txBox="1"/>
          <p:nvPr/>
        </p:nvSpPr>
        <p:spPr>
          <a:xfrm>
            <a:off x="0" y="6298400"/>
            <a:ext cx="2535104" cy="52322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Giorgia Amica, III D - Scuola Secondaria di primo grado 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5351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-2000" contrast="46000"/>
                    </a14:imgEffect>
                  </a14:imgLayer>
                </a14:imgProps>
              </a:ext>
            </a:extLst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6904"/>
            <a:ext cx="6501408" cy="792088"/>
          </a:xfrm>
          <a:solidFill>
            <a:srgbClr val="FF99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TULLIA ZEVI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40" y="2348880"/>
            <a:ext cx="3240360" cy="4320480"/>
          </a:xfrm>
          <a:prstGeom prst="rect">
            <a:avLst/>
          </a:prstGeom>
          <a:effectLst>
            <a:glow rad="266700">
              <a:schemeClr val="tx2">
                <a:alpha val="80000"/>
              </a:schemeClr>
            </a:glow>
          </a:effectLst>
        </p:spPr>
      </p:pic>
      <p:sp>
        <p:nvSpPr>
          <p:cNvPr id="5" name="CasellaDiTesto 4"/>
          <p:cNvSpPr txBox="1"/>
          <p:nvPr/>
        </p:nvSpPr>
        <p:spPr>
          <a:xfrm>
            <a:off x="0" y="6250965"/>
            <a:ext cx="2483768" cy="584775"/>
          </a:xfrm>
          <a:prstGeom prst="rect">
            <a:avLst/>
          </a:prstGeom>
          <a:solidFill>
            <a:srgbClr val="FF99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Alunni 5 A Scuola Primaria - plesso di Rende centro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503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6904"/>
            <a:ext cx="6501408" cy="792088"/>
          </a:xfrm>
          <a:solidFill>
            <a:srgbClr val="FF99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Carta d’identità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33792" y="2924944"/>
            <a:ext cx="4481616" cy="3831818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900" b="1" dirty="0"/>
              <a:t>NASCITA: Milano 2 febbraio 1919.</a:t>
            </a:r>
          </a:p>
          <a:p>
            <a:r>
              <a:rPr lang="it-IT" sz="900" b="1" dirty="0"/>
              <a:t>ORIGINE: ebrea.</a:t>
            </a:r>
          </a:p>
          <a:p>
            <a:r>
              <a:rPr lang="it-IT" sz="900" b="1" dirty="0"/>
              <a:t>CONIUGATA: Bruno Zevi e madre di Luca e </a:t>
            </a:r>
            <a:r>
              <a:rPr lang="it-IT" sz="900" b="1" dirty="0" err="1"/>
              <a:t>Adachiara</a:t>
            </a:r>
            <a:r>
              <a:rPr lang="it-IT" sz="900" b="1" dirty="0"/>
              <a:t>.</a:t>
            </a:r>
          </a:p>
          <a:p>
            <a:r>
              <a:rPr lang="it-IT" sz="900" b="1" dirty="0"/>
              <a:t>STUDI: umanistici.</a:t>
            </a:r>
          </a:p>
          <a:p>
            <a:r>
              <a:rPr lang="it-IT" sz="900" b="1" dirty="0"/>
              <a:t>SFUGGE: alla deportazione nazista scappando dalla Svizzera dov’era in vacanza ,in Francia e poi negli Stati Uniti d’ America.</a:t>
            </a:r>
          </a:p>
          <a:p>
            <a:r>
              <a:rPr lang="it-IT" sz="900" b="1" dirty="0"/>
              <a:t>UNIVERSITA’: Milano, Parigi, New York.</a:t>
            </a:r>
          </a:p>
          <a:p>
            <a:r>
              <a:rPr lang="it-IT" sz="900" b="1" dirty="0"/>
              <a:t>FREQUENTA: Circoli antifascisti e lavora presso una radio locale italo-americana.</a:t>
            </a:r>
          </a:p>
          <a:p>
            <a:r>
              <a:rPr lang="it-IT" sz="900" b="1" dirty="0"/>
              <a:t>IN ITALIA: Lavora nel mondo del giornalismo che definisce “ cotto e mangiato”.</a:t>
            </a:r>
          </a:p>
          <a:p>
            <a:r>
              <a:rPr lang="it-IT" sz="900" b="1" dirty="0"/>
              <a:t>- Carica di vice presidente e presidente della Comunità ebraica italiana: unica donna ad aver mai assunto questa carica.</a:t>
            </a:r>
          </a:p>
          <a:p>
            <a:r>
              <a:rPr lang="it-IT" sz="900" b="1" dirty="0"/>
              <a:t>- Lavora come corrispondente per il quotidiano israeliano.</a:t>
            </a:r>
          </a:p>
          <a:p>
            <a:r>
              <a:rPr lang="it-IT" sz="900" b="1" dirty="0"/>
              <a:t>- Candidata al premio “Donna europea dell’anno (1992).</a:t>
            </a:r>
          </a:p>
          <a:p>
            <a:r>
              <a:rPr lang="it-IT" sz="900" b="1" dirty="0"/>
              <a:t>- Premio “8 marzo : la donna nella scuola, nella cultura, nella società”.</a:t>
            </a:r>
          </a:p>
          <a:p>
            <a:r>
              <a:rPr lang="it-IT" sz="900" b="1" dirty="0"/>
              <a:t>- Premio “Donna coraggio 1993”.</a:t>
            </a:r>
          </a:p>
          <a:p>
            <a:r>
              <a:rPr lang="it-IT" sz="900" b="1" dirty="0"/>
              <a:t>- Premio “Firenze –Donna” per i successi internazionali .</a:t>
            </a:r>
          </a:p>
          <a:p>
            <a:r>
              <a:rPr lang="it-IT" sz="900" b="1" dirty="0"/>
              <a:t>- Autrice  del libro “Ti racconto la mia storia. Dialogo tra nonna e nipote sull’ebraismo”.</a:t>
            </a:r>
          </a:p>
          <a:p>
            <a:r>
              <a:rPr lang="it-IT" sz="900" b="1" dirty="0"/>
              <a:t>MORTE: Roma 22 gennaio 2011.</a:t>
            </a:r>
          </a:p>
          <a:p>
            <a:r>
              <a:rPr lang="it-IT" sz="900" b="1" dirty="0"/>
              <a:t>CITAZIONI: “Dovremo cercare di trarre delle conclusioni da un’esperienza che ha travolto milioni di esseri umani e capire perché si debba conoscere questa storia , nonché quale lezione potremmo avere da questo passato”.</a:t>
            </a:r>
          </a:p>
          <a:p>
            <a:r>
              <a:rPr lang="it-IT" sz="900" b="1" dirty="0"/>
              <a:t>“In qualche modo questa guerra ha costituito un grande laboratorio in cui sperimentare il coraggio e la generosità di alcuni e la preoccupazione , la paura , il silenzio e la responsabilità di altri”.</a:t>
            </a:r>
          </a:p>
          <a:p>
            <a:r>
              <a:rPr lang="it-IT" sz="900" b="1" dirty="0"/>
              <a:t> Gli alunni della V C di Rende Centro.</a:t>
            </a:r>
          </a:p>
          <a:p>
            <a:r>
              <a:rPr lang="it-IT" sz="900" b="1" dirty="0"/>
              <a:t> </a:t>
            </a:r>
          </a:p>
          <a:p>
            <a:endParaRPr lang="it-IT" sz="9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6250965"/>
            <a:ext cx="2483768" cy="584775"/>
          </a:xfrm>
          <a:prstGeom prst="rect">
            <a:avLst/>
          </a:prstGeom>
          <a:solidFill>
            <a:srgbClr val="FF99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Alunni 5 A Scuola Primaria - plesso di Rende centro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187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2000"/>
                    </a14:imgEffect>
                  </a14:imgLayer>
                </a14:imgProps>
              </a:ext>
            </a:extLst>
          </a:blip>
          <a:srcRect/>
          <a:stretch>
            <a:fillRect l="-4000" r="-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11960" y="116632"/>
            <a:ext cx="4834880" cy="432048"/>
          </a:xfr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Il valore della cultura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595176" y="6317596"/>
            <a:ext cx="2535104" cy="5232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Giorgia Amica, III D - Scuola Secondaria di primo grado 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9623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192688" cy="576064"/>
          </a:xfrm>
          <a:solidFill>
            <a:srgbClr val="00B0F0"/>
          </a:solidFill>
          <a:ln w="1905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>Le ali della speranza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2680" y="6237312"/>
            <a:ext cx="2463096" cy="5232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Raffaele Calabria, III B - Scuola Secondaria di primo grado 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2444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620688"/>
            <a:ext cx="6400800" cy="1752600"/>
          </a:xfrm>
          <a:solidFill>
            <a:schemeClr val="lt1">
              <a:alpha val="6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Attività realizzate dalle docenti 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Alessandra Fantozzi, Rosa Perricelli, Sonia </a:t>
            </a:r>
            <a:r>
              <a:rPr lang="it-IT" b="1" dirty="0" err="1" smtClean="0">
                <a:solidFill>
                  <a:srgbClr val="C00000"/>
                </a:solidFill>
              </a:rPr>
              <a:t>Bernaudo</a:t>
            </a:r>
            <a:r>
              <a:rPr lang="it-IT" b="1" dirty="0" smtClean="0">
                <a:solidFill>
                  <a:srgbClr val="C00000"/>
                </a:solidFill>
              </a:rPr>
              <a:t>, Maria Adele Notti, Elvira De Leonardis, Isabella </a:t>
            </a:r>
            <a:r>
              <a:rPr lang="it-IT" b="1" dirty="0" err="1" smtClean="0">
                <a:solidFill>
                  <a:srgbClr val="C00000"/>
                </a:solidFill>
              </a:rPr>
              <a:t>Vommaro</a:t>
            </a:r>
            <a:r>
              <a:rPr lang="it-IT" b="1" dirty="0" smtClean="0">
                <a:solidFill>
                  <a:srgbClr val="C00000"/>
                </a:solidFill>
              </a:rPr>
              <a:t>, Rosetta </a:t>
            </a:r>
            <a:r>
              <a:rPr lang="it-IT" b="1" dirty="0" err="1" smtClean="0">
                <a:solidFill>
                  <a:srgbClr val="C00000"/>
                </a:solidFill>
              </a:rPr>
              <a:t>Rescia</a:t>
            </a:r>
            <a:r>
              <a:rPr lang="it-IT" b="1" dirty="0" smtClean="0">
                <a:solidFill>
                  <a:srgbClr val="C00000"/>
                </a:solidFill>
              </a:rPr>
              <a:t>, Fiorella Mandarino-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Scuola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Primaria</a:t>
            </a:r>
            <a:endParaRPr lang="it-IT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b="1" dirty="0" smtClean="0">
                <a:solidFill>
                  <a:srgbClr val="002060"/>
                </a:solidFill>
              </a:rPr>
              <a:t>Katiuscia Milié e Ilaria </a:t>
            </a:r>
            <a:r>
              <a:rPr lang="it-IT" b="1" dirty="0" err="1" smtClean="0">
                <a:solidFill>
                  <a:srgbClr val="002060"/>
                </a:solidFill>
              </a:rPr>
              <a:t>Piluso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smtClean="0"/>
              <a:t>-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Scuola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Secondaria di Primo grado</a:t>
            </a:r>
          </a:p>
        </p:txBody>
      </p:sp>
    </p:spTree>
    <p:extLst>
      <p:ext uri="{BB962C8B-B14F-4D97-AF65-F5344CB8AC3E}">
        <p14:creationId xmlns:p14="http://schemas.microsoft.com/office/powerpoint/2010/main" val="24899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275040" cy="634082"/>
          </a:xfrm>
          <a:solidFill>
            <a:srgbClr val="CC0000"/>
          </a:solidFill>
          <a:ln w="190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Voci femminili della Shoah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15000" t="-45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95120" cy="6480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HANNAH ARENDT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8" y="1124744"/>
            <a:ext cx="2960280" cy="5262720"/>
          </a:xfrm>
          <a:prstGeom prst="rect">
            <a:avLst/>
          </a:prstGeom>
          <a:ln w="22225">
            <a:solidFill>
              <a:srgbClr val="FFC000"/>
            </a:solidFill>
          </a:ln>
          <a:effectLst>
            <a:glow rad="457200">
              <a:srgbClr val="FFC000">
                <a:alpha val="54000"/>
              </a:srgbClr>
            </a:glow>
          </a:effectLst>
        </p:spPr>
      </p:pic>
      <p:sp>
        <p:nvSpPr>
          <p:cNvPr id="3" name="CasellaDiTesto 2"/>
          <p:cNvSpPr txBox="1"/>
          <p:nvPr/>
        </p:nvSpPr>
        <p:spPr>
          <a:xfrm>
            <a:off x="6516216" y="6095076"/>
            <a:ext cx="2304256" cy="584775"/>
          </a:xfrm>
          <a:prstGeom prst="rect">
            <a:avLst/>
          </a:prstGeom>
          <a:solidFill>
            <a:srgbClr val="FF99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Alunni 5C Scuola Primaria plesso di S</a:t>
            </a:r>
            <a:r>
              <a:rPr lang="it-IT" sz="1600" dirty="0"/>
              <a:t>. Agostino </a:t>
            </a:r>
          </a:p>
        </p:txBody>
      </p:sp>
    </p:spTree>
    <p:extLst>
      <p:ext uri="{BB962C8B-B14F-4D97-AF65-F5344CB8AC3E}">
        <p14:creationId xmlns:p14="http://schemas.microsoft.com/office/powerpoint/2010/main" val="31020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45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780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Carta d’identità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556792"/>
            <a:ext cx="2736304" cy="480131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2225">
            <a:solidFill>
              <a:schemeClr val="tx2"/>
            </a:solidFill>
          </a:ln>
          <a:effectLst>
            <a:glow rad="4826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58424" y="6165304"/>
            <a:ext cx="2736304" cy="584775"/>
          </a:xfrm>
          <a:prstGeom prst="rect">
            <a:avLst/>
          </a:prstGeom>
          <a:solidFill>
            <a:srgbClr val="FF99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Alunni 5C Scuola Primaria plesso di S</a:t>
            </a:r>
            <a:r>
              <a:rPr lang="it-IT" sz="1600" dirty="0"/>
              <a:t>. Agostino </a:t>
            </a:r>
          </a:p>
        </p:txBody>
      </p:sp>
    </p:spTree>
    <p:extLst>
      <p:ext uri="{BB962C8B-B14F-4D97-AF65-F5344CB8AC3E}">
        <p14:creationId xmlns:p14="http://schemas.microsoft.com/office/powerpoint/2010/main" val="35487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7504" y="6210890"/>
            <a:ext cx="2627784" cy="5232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Jennifer </a:t>
            </a:r>
            <a:r>
              <a:rPr lang="it-IT" sz="1400" dirty="0" err="1" smtClean="0"/>
              <a:t>Klara</a:t>
            </a:r>
            <a:r>
              <a:rPr lang="it-IT" sz="1400" dirty="0" smtClean="0"/>
              <a:t> Orlando, III B  - Scuola Secondaria di primo grado 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913832" y="116632"/>
            <a:ext cx="3160448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Memoria dell’orrore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398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64896" cy="7920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EDITH BRUCK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464806" cy="4601696"/>
          </a:xfrm>
          <a:prstGeom prst="rect">
            <a:avLst/>
          </a:prstGeom>
          <a:noFill/>
          <a:ln>
            <a:noFill/>
          </a:ln>
          <a:effectLst>
            <a:glow rad="368300">
              <a:schemeClr val="tx2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588224" y="6189948"/>
            <a:ext cx="2448272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Alunni 5 D Scuola Primaria - plesso di S</a:t>
            </a:r>
            <a:r>
              <a:rPr lang="it-IT" sz="1600" dirty="0"/>
              <a:t>. Agostino </a:t>
            </a:r>
          </a:p>
        </p:txBody>
      </p:sp>
    </p:spTree>
    <p:extLst>
      <p:ext uri="{BB962C8B-B14F-4D97-AF65-F5344CB8AC3E}">
        <p14:creationId xmlns:p14="http://schemas.microsoft.com/office/powerpoint/2010/main" val="23881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0712" y="0"/>
            <a:ext cx="8151728" cy="7200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Carta d’identità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2" y="2060848"/>
            <a:ext cx="2736304" cy="3966772"/>
          </a:xfrm>
          <a:prstGeom prst="rect">
            <a:avLst/>
          </a:prstGeom>
          <a:effectLst>
            <a:glow rad="368300">
              <a:schemeClr val="accent2">
                <a:alpha val="87000"/>
              </a:schemeClr>
            </a:glow>
          </a:effectLst>
        </p:spPr>
      </p:pic>
      <p:sp>
        <p:nvSpPr>
          <p:cNvPr id="5" name="CasellaDiTesto 4"/>
          <p:cNvSpPr txBox="1"/>
          <p:nvPr/>
        </p:nvSpPr>
        <p:spPr>
          <a:xfrm>
            <a:off x="6588224" y="6189948"/>
            <a:ext cx="2448272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Alunni 5 D Scuola Primaria - plesso di S</a:t>
            </a:r>
            <a:r>
              <a:rPr lang="it-IT" sz="1600" dirty="0"/>
              <a:t>. Agostino </a:t>
            </a:r>
          </a:p>
        </p:txBody>
      </p:sp>
    </p:spTree>
    <p:extLst>
      <p:ext uri="{BB962C8B-B14F-4D97-AF65-F5344CB8AC3E}">
        <p14:creationId xmlns:p14="http://schemas.microsoft.com/office/powerpoint/2010/main" val="29394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200"/>
                    </a14:imgEffect>
                  </a14:imgLayer>
                </a14:imgProps>
              </a:ext>
            </a:extLst>
          </a:blip>
          <a:srcRect/>
          <a:stretch>
            <a:fillRect l="-11000" t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4176464" cy="432048"/>
          </a:xfrm>
          <a:solidFill>
            <a:srgbClr val="C00000"/>
          </a:solidFill>
          <a:ln w="1905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Corsi e ricorsi storici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595176" y="6317596"/>
            <a:ext cx="2535104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Mattia </a:t>
            </a:r>
            <a:r>
              <a:rPr lang="it-IT" sz="1400" dirty="0" err="1" smtClean="0"/>
              <a:t>Garritano</a:t>
            </a:r>
            <a:r>
              <a:rPr lang="it-IT" sz="1400" dirty="0" smtClean="0"/>
              <a:t>, I B - Scuola Secondaria di primo grado 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0230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642</Words>
  <Application>Microsoft Office PowerPoint</Application>
  <PresentationFormat>Presentazione su schermo (4:3)</PresentationFormat>
  <Paragraphs>92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Presentazione standard di PowerPoint</vt:lpstr>
      <vt:lpstr>Voci femminili della Shoah</vt:lpstr>
      <vt:lpstr>HANNAH ARENDT</vt:lpstr>
      <vt:lpstr>Carta d’identità</vt:lpstr>
      <vt:lpstr>Presentazione standard di PowerPoint</vt:lpstr>
      <vt:lpstr>EDITH BRUCK</vt:lpstr>
      <vt:lpstr>Carta d’identità</vt:lpstr>
      <vt:lpstr>Corsi e ricorsi storici</vt:lpstr>
      <vt:lpstr>Corsi e ricorsi storici</vt:lpstr>
      <vt:lpstr>LIA LEVI </vt:lpstr>
      <vt:lpstr>Carta d’identità</vt:lpstr>
      <vt:lpstr>Omologazione</vt:lpstr>
      <vt:lpstr>ANDRA E TATIANA BUCCI</vt:lpstr>
      <vt:lpstr>Carta d’identità</vt:lpstr>
      <vt:lpstr>Un mondo senza differenze</vt:lpstr>
      <vt:lpstr>ANNE FRANK </vt:lpstr>
      <vt:lpstr>Carta d’identità</vt:lpstr>
      <vt:lpstr>Effetti dell’omologazione</vt:lpstr>
      <vt:lpstr>LILIANA SEGRE</vt:lpstr>
      <vt:lpstr>Carta d’identità</vt:lpstr>
      <vt:lpstr>Il potere della parola</vt:lpstr>
      <vt:lpstr>TULLIA ZEVI</vt:lpstr>
      <vt:lpstr>Carta d’identità</vt:lpstr>
      <vt:lpstr>Il valore della cultura</vt:lpstr>
      <vt:lpstr>Le ali della speranza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kmilie2013@gmail.com</dc:creator>
  <cp:lastModifiedBy>kmilie2013@gmail.com</cp:lastModifiedBy>
  <cp:revision>100</cp:revision>
  <dcterms:created xsi:type="dcterms:W3CDTF">2022-03-28T16:11:57Z</dcterms:created>
  <dcterms:modified xsi:type="dcterms:W3CDTF">2022-03-30T19:42:29Z</dcterms:modified>
</cp:coreProperties>
</file>